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980" r:id="rId2"/>
    <p:sldId id="2004" r:id="rId3"/>
    <p:sldId id="2009" r:id="rId4"/>
    <p:sldId id="2010" r:id="rId5"/>
    <p:sldId id="2011" r:id="rId6"/>
    <p:sldId id="2005" r:id="rId7"/>
    <p:sldId id="2000" r:id="rId8"/>
    <p:sldId id="2002" r:id="rId9"/>
    <p:sldId id="2003" r:id="rId10"/>
    <p:sldId id="2012" r:id="rId11"/>
    <p:sldId id="2007" r:id="rId12"/>
    <p:sldId id="298" r:id="rId13"/>
    <p:sldId id="297" r:id="rId14"/>
    <p:sldId id="299" r:id="rId15"/>
    <p:sldId id="256" r:id="rId16"/>
    <p:sldId id="2008" r:id="rId17"/>
    <p:sldId id="406" r:id="rId18"/>
    <p:sldId id="3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8"/>
  </p:normalViewPr>
  <p:slideViewPr>
    <p:cSldViewPr snapToGrid="0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B771-57FB-5DE9-5BA6-A8C75FC9D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D23D5-284F-C136-1DBD-5116EE5A2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BB16E-DBB7-27EB-9999-3AF21B85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0E96D-5437-8868-6C8D-9A98CE00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005B7-335B-CEE0-9F5B-A0D5E63F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1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4D81-8E68-FCF6-24A5-7CD3FF7D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1C7C3-E315-145A-84C4-C81757960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0FE4A-2909-FC32-1909-C747C8224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59BD9-0631-C03E-7895-044446D6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915BF-60EB-E0FD-0F4C-C079A100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3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03E40-6E93-EB0E-AAA2-6CEB221A8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04613-4117-2A88-063D-6EDFE98EC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725A2-8AB7-646B-2FFA-40AAE7E4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72DB-FB92-5484-29AD-B60C032F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42CA7-C54A-1AC6-F068-6DEBC9197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1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6479-2401-EC3D-75AE-8B1B8296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223F4-AA55-AADD-B96E-A1FAFCB40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5CDA9-1E3C-CACB-92BF-BC59CDA55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3084F-4422-A273-61E2-05C54124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AEE53-D6C8-596E-3A95-135E7303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3B13-A014-1E71-6C40-398408BD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15C05-AA7A-261F-1AE1-A280432E5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3E636-4E7B-4FA5-0DEE-54A4D1D1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DA047-6622-553B-9BDA-5B37B89A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219F5-27B3-9EB8-EDDE-E0235B53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0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9C1B-4C8A-3A3B-06EE-C58B84D6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3803-D952-D69A-56C2-5AB9223F0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957CD-1A9A-26D5-5A49-C70FB3BDF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208B0-5BDB-B9B7-DA75-98755D310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06DC5-8D87-2CA4-77C3-5A23E4E9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7652C-071F-FB3A-A95E-367EC84B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9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E05-A6D7-EE53-0F29-5FEF88E9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C0BE2-2EAC-7D89-4F9A-7F0BDA6F7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91417-E408-6DD5-61A5-4C3EB7B53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27EDC-C719-4CB5-369B-768388734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4F6A1-CF80-0654-61E9-E31066E5A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C5E6A3-AFD5-1DDE-1B71-63E46478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5B60B0-86C0-4131-C268-F347CDFE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706E2-C8E8-0D0E-C446-406AFB44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C96A-1430-20FA-D349-2DBF706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7573B-A6A3-1D27-2798-13539408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E969EC-3D27-A909-E0EE-63C60B96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3AFF2-77C7-076B-E5EE-256A315A1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FE68A-C43D-356C-C370-9A6A8FB9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E945E-67EA-EB37-4D3A-98EAA02D4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756C2-D8E0-FEAD-4815-0BBF1A3F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6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A5CC-FE27-C66F-CFAE-40BE9D5D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EA980-97FE-CF51-4D20-E4AEA47D5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D2CE4-448A-253E-B13B-2E6C16122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EF41A-3634-A99C-356F-6E1A9ECC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3CBB6-6CEF-B191-556C-EB3D5756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BD021-5EAC-D516-B58A-77EACCB0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9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DF96-196E-03E9-AE99-92DC6DDEF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F1933E-153D-B65A-0D64-EC88323F1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C59C3-D9AF-E9D2-DFEB-78A90E39B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D554B-92ED-D48D-F772-419F7871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D3D21-69A0-0192-06D8-A1021792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0E402-ED7F-9AF6-EA40-4E2D598E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D67FE-9504-7DD5-924A-0A9231B9C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0025F-C9BB-6CD8-5BE7-84218E9A5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AD7FD-BF63-EDB7-221C-8CCD4765A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1C620-0B22-CE43-B9E9-1D402E85539A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8509-DAF3-F6FB-8F61-099812A3B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791AB-3EF6-393C-03D2-6AC3CCC60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37D66-0BB4-554D-A2B3-E26FD8C0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9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virodm.org/flood-management" TargetMode="External"/><Relationship Id="rId2" Type="http://schemas.openxmlformats.org/officeDocument/2006/relationships/hyperlink" Target="https://www.worldwildlife.org/magazine/issues/fall-2018/articles/how-is-climate-change-affecting-nut-and-berry-harvests-in-the-bolivian-amaz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Our rhetorical tools …</a:t>
            </a:r>
            <a:endParaRPr lang="en-US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757E-329D-0CFA-C76E-088FF87F24BC}"/>
              </a:ext>
            </a:extLst>
          </p:cNvPr>
          <p:cNvSpPr txBox="1"/>
          <p:nvPr/>
        </p:nvSpPr>
        <p:spPr>
          <a:xfrm>
            <a:off x="401782" y="995423"/>
            <a:ext cx="1137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Last time, we used Rowe’s method of exploring a claim by replacing one word or concept with another. This time, let’s try </a:t>
            </a:r>
            <a:r>
              <a:rPr lang="en-US" sz="2400" dirty="0" err="1"/>
              <a:t>Schrepfer’s</a:t>
            </a:r>
            <a:r>
              <a:rPr lang="en-US" sz="2400" dirty="0"/>
              <a:t> three questions: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9A184-B8CC-1B51-43AB-12C2B485E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1" r="3959"/>
          <a:stretch/>
        </p:blipFill>
        <p:spPr>
          <a:xfrm>
            <a:off x="1059657" y="4042411"/>
            <a:ext cx="3486518" cy="2548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0EDE4-B263-F755-E23B-C7736A310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1" t="2820" r="7203" b="17384"/>
          <a:stretch/>
        </p:blipFill>
        <p:spPr>
          <a:xfrm>
            <a:off x="5898292" y="4042411"/>
            <a:ext cx="4518454" cy="23723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B38281-2551-417E-A575-6FADC0EABDFD}"/>
              </a:ext>
            </a:extLst>
          </p:cNvPr>
          <p:cNvSpPr txBox="1"/>
          <p:nvPr/>
        </p:nvSpPr>
        <p:spPr>
          <a:xfrm>
            <a:off x="2218039" y="2077491"/>
            <a:ext cx="6141308" cy="120032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does it function? (Or: What is its goal?)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Who does it benefit?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Where is the power?</a:t>
            </a:r>
          </a:p>
        </p:txBody>
      </p:sp>
    </p:spTree>
    <p:extLst>
      <p:ext uri="{BB962C8B-B14F-4D97-AF65-F5344CB8AC3E}">
        <p14:creationId xmlns:p14="http://schemas.microsoft.com/office/powerpoint/2010/main" val="340939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9" y="0"/>
            <a:ext cx="422634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“Flying Less” movement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3C538-E19E-20D5-D8B5-C73772BE4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2" b="11950"/>
          <a:stretch/>
        </p:blipFill>
        <p:spPr>
          <a:xfrm>
            <a:off x="255989" y="616181"/>
            <a:ext cx="2515683" cy="2231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53FBE2F-5CE4-9914-0677-E9DB8204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18" y="3043373"/>
            <a:ext cx="5009303" cy="34192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EC3C0-329B-FDA5-3500-9068FD1F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86" y="204486"/>
            <a:ext cx="4559578" cy="1853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81BD8C-5F9F-88FA-85BB-0E7210856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023" y="689450"/>
            <a:ext cx="3255977" cy="1803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3E7BDA-0CCA-6316-3A15-ECB71BEEDFBA}"/>
              </a:ext>
            </a:extLst>
          </p:cNvPr>
          <p:cNvGrpSpPr/>
          <p:nvPr/>
        </p:nvGrpSpPr>
        <p:grpSpPr>
          <a:xfrm>
            <a:off x="6412688" y="2219237"/>
            <a:ext cx="5383895" cy="4434278"/>
            <a:chOff x="6412688" y="2219237"/>
            <a:chExt cx="5383895" cy="44342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16E6C0-4FAF-5A12-4507-71582A092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688" y="2219237"/>
              <a:ext cx="5140879" cy="443427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95AF56-B3AA-EDA7-B7BE-B4D317096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8884" y="5759710"/>
              <a:ext cx="3897699" cy="5029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7886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9" y="0"/>
            <a:ext cx="422634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“Flying Less” movement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3C538-E19E-20D5-D8B5-C73772BE4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2" b="11950"/>
          <a:stretch/>
        </p:blipFill>
        <p:spPr>
          <a:xfrm>
            <a:off x="255989" y="616181"/>
            <a:ext cx="2515683" cy="2231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53FBE2F-5CE4-9914-0677-E9DB8204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18" y="3043373"/>
            <a:ext cx="5009303" cy="34192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EC3C0-329B-FDA5-3500-9068FD1F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86" y="204486"/>
            <a:ext cx="4559578" cy="1853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81BD8C-5F9F-88FA-85BB-0E7210856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023" y="689450"/>
            <a:ext cx="3255977" cy="1803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3E7BDA-0CCA-6316-3A15-ECB71BEEDFBA}"/>
              </a:ext>
            </a:extLst>
          </p:cNvPr>
          <p:cNvGrpSpPr/>
          <p:nvPr/>
        </p:nvGrpSpPr>
        <p:grpSpPr>
          <a:xfrm>
            <a:off x="6412688" y="2219237"/>
            <a:ext cx="5383895" cy="4434278"/>
            <a:chOff x="6412688" y="2219237"/>
            <a:chExt cx="5383895" cy="44342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16E6C0-4FAF-5A12-4507-71582A092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688" y="2219237"/>
              <a:ext cx="5140879" cy="443427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95AF56-B3AA-EDA7-B7BE-B4D317096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8884" y="5759710"/>
              <a:ext cx="3897699" cy="5029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B27855-9CB8-2F1A-D0E4-DCF1716DDF59}"/>
              </a:ext>
            </a:extLst>
          </p:cNvPr>
          <p:cNvSpPr txBox="1"/>
          <p:nvPr/>
        </p:nvSpPr>
        <p:spPr>
          <a:xfrm>
            <a:off x="5794703" y="905015"/>
            <a:ext cx="6141308" cy="120032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does it function? (Or: What is its goal?)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Who does it benefit?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Where is the power?</a:t>
            </a:r>
          </a:p>
        </p:txBody>
      </p:sp>
    </p:spTree>
    <p:extLst>
      <p:ext uri="{BB962C8B-B14F-4D97-AF65-F5344CB8AC3E}">
        <p14:creationId xmlns:p14="http://schemas.microsoft.com/office/powerpoint/2010/main" val="112770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Meanwhile, there’s the IPCC approach: Mitigation would be the best</a:t>
            </a:r>
            <a:endParaRPr lang="en-US" sz="24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CF881-F2F2-DDFB-3A40-0997E686E262}"/>
              </a:ext>
            </a:extLst>
          </p:cNvPr>
          <p:cNvSpPr txBox="1"/>
          <p:nvPr/>
        </p:nvSpPr>
        <p:spPr>
          <a:xfrm>
            <a:off x="319280" y="5006876"/>
            <a:ext cx="11553439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Transition from powering our world with fossil fuels to using clean, renewable energy.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Stop deforestation and restore our natural habitats until we reach net-zero carbon emissions—meaning that the release of greenhouse gases into the atmosphere is balanced with the capture and storage of those gases in places like tree roots.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A83F8-1080-3178-953E-2420860C13E1}"/>
              </a:ext>
            </a:extLst>
          </p:cNvPr>
          <p:cNvSpPr txBox="1"/>
          <p:nvPr/>
        </p:nvSpPr>
        <p:spPr>
          <a:xfrm>
            <a:off x="232161" y="512464"/>
            <a:ext cx="1180743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Climate change mitigation</a:t>
            </a:r>
            <a:r>
              <a:rPr lang="en-US" sz="2400" dirty="0"/>
              <a:t> means</a:t>
            </a:r>
            <a:r>
              <a:rPr lang="en-US" sz="2400" b="1" dirty="0"/>
              <a:t> avoiding and reducing</a:t>
            </a:r>
            <a:r>
              <a:rPr lang="en-US" sz="2400" dirty="0"/>
              <a:t> emissions of heat-trapping greenhouse gases into the atmosphere </a:t>
            </a:r>
            <a:r>
              <a:rPr lang="en-US" sz="2400" b="1" dirty="0"/>
              <a:t>to</a:t>
            </a:r>
            <a:r>
              <a:rPr lang="en-US" sz="2400" dirty="0"/>
              <a:t> </a:t>
            </a:r>
            <a:r>
              <a:rPr lang="en-US" sz="2400" b="1" dirty="0"/>
              <a:t>prevent the planet from warming </a:t>
            </a:r>
            <a:r>
              <a:rPr lang="en-US" sz="2400" dirty="0"/>
              <a:t>to more extreme temperatures.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ADF55-A770-499C-0A36-4F19ABCD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13" y="1795402"/>
            <a:ext cx="8113520" cy="308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8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 can’t mitigate, we’ll have to adapt to</a:t>
            </a:r>
            <a:endParaRPr lang="en-US" sz="24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C14AB-A52C-9893-2448-417604AD03AA}"/>
              </a:ext>
            </a:extLst>
          </p:cNvPr>
          <p:cNvSpPr txBox="1"/>
          <p:nvPr/>
        </p:nvSpPr>
        <p:spPr>
          <a:xfrm>
            <a:off x="6451603" y="981039"/>
            <a:ext cx="54991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Examples …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Diversifying crops that can tolerate warmer and drier or wetter conditions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Ensuring infrastructure can withstand more extreme weather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Helping communities </a:t>
            </a:r>
            <a:r>
              <a:rPr lang="en-US" sz="2400" dirty="0">
                <a:hlinkClick r:id="rId3"/>
              </a:rPr>
              <a:t>reduce their risk from sea level rise and increased floods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Making sure we manage our food, water, and other natural resources wisely in the context of a changing climate.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1115A-EC16-0B2A-35E9-6A80F0F29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66" y="3612529"/>
            <a:ext cx="5249333" cy="3137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2AE3B6-C9F1-CC2A-C488-DC48F6A88902}"/>
              </a:ext>
            </a:extLst>
          </p:cNvPr>
          <p:cNvSpPr txBox="1"/>
          <p:nvPr/>
        </p:nvSpPr>
        <p:spPr>
          <a:xfrm>
            <a:off x="96693" y="679439"/>
            <a:ext cx="619760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Climate change adaptation</a:t>
            </a:r>
            <a:r>
              <a:rPr lang="en-US" sz="2400" dirty="0"/>
              <a:t> means</a:t>
            </a:r>
            <a:r>
              <a:rPr lang="en-US" sz="2400" b="1" dirty="0"/>
              <a:t> altering our behavior</a:t>
            </a:r>
            <a:r>
              <a:rPr lang="en-US" sz="2400" dirty="0"/>
              <a:t>, systems, and—in some cases—ways of life </a:t>
            </a:r>
            <a:r>
              <a:rPr lang="en-US" sz="2400" b="1" dirty="0"/>
              <a:t>to protect our families</a:t>
            </a:r>
            <a:r>
              <a:rPr lang="en-US" sz="2400" dirty="0"/>
              <a:t>, our economies, and the environment in which we live </a:t>
            </a:r>
            <a:r>
              <a:rPr lang="en-US" sz="2400" b="1" dirty="0"/>
              <a:t>from the impacts of climate change</a:t>
            </a:r>
            <a:r>
              <a:rPr lang="en-US" sz="2400" dirty="0"/>
              <a:t>. The more we reduce emissions right now, the easier it will be to adapt to the changes we can no longer avoid.</a:t>
            </a:r>
          </a:p>
        </p:txBody>
      </p:sp>
    </p:spTree>
    <p:extLst>
      <p:ext uri="{BB962C8B-B14F-4D97-AF65-F5344CB8AC3E}">
        <p14:creationId xmlns:p14="http://schemas.microsoft.com/office/powerpoint/2010/main" val="3319626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B4F33F-417C-372E-2B20-DD3B7185BD6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Back to mitigation … There’s Supply-side and Demand-side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20849-7086-05D2-D3EE-0B840AB3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7" y="708758"/>
            <a:ext cx="9289473" cy="589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90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B4F33F-417C-372E-2B20-DD3B7185BD6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Back to mitigation … There’s Supply-side and Demand-side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733777-48CB-D3C2-F6F0-05C89F8F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81" y="461665"/>
            <a:ext cx="9588836" cy="4225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4E1F9-57E8-A6B9-4466-2B9105C3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81" y="4712188"/>
            <a:ext cx="10025335" cy="20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20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But whose demand? We’ve seen big disparities in consumption from country to country …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25E9B49-C07E-E031-5C2F-352DE822A532}"/>
              </a:ext>
            </a:extLst>
          </p:cNvPr>
          <p:cNvCxnSpPr>
            <a:cxnSpLocks/>
          </p:cNvCxnSpPr>
          <p:nvPr/>
        </p:nvCxnSpPr>
        <p:spPr>
          <a:xfrm flipH="1">
            <a:off x="3650673" y="3819394"/>
            <a:ext cx="3656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DE0F8E-BF78-874B-BB9D-62665822FBBE}"/>
              </a:ext>
            </a:extLst>
          </p:cNvPr>
          <p:cNvCxnSpPr>
            <a:cxnSpLocks/>
          </p:cNvCxnSpPr>
          <p:nvPr/>
        </p:nvCxnSpPr>
        <p:spPr>
          <a:xfrm flipH="1">
            <a:off x="2070100" y="4333372"/>
            <a:ext cx="5576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062AF8D-4FB7-9E95-DC08-8E638EDF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58" y="461665"/>
            <a:ext cx="7809603" cy="6186314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59C82B-FFC1-9BC8-4EB5-01D594F0E7ED}"/>
              </a:ext>
            </a:extLst>
          </p:cNvPr>
          <p:cNvCxnSpPr>
            <a:cxnSpLocks/>
          </p:cNvCxnSpPr>
          <p:nvPr/>
        </p:nvCxnSpPr>
        <p:spPr>
          <a:xfrm>
            <a:off x="2503781" y="3718996"/>
            <a:ext cx="6445909" cy="0"/>
          </a:xfrm>
          <a:prstGeom prst="line">
            <a:avLst/>
          </a:prstGeom>
          <a:ln w="50800">
            <a:solidFill>
              <a:schemeClr val="tx1">
                <a:alpha val="46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880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37B8F3-2F03-2E0F-E87F-A68FBBD8B10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.. and there’s a lot of in-country disparity too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8C794-6AB7-C4F3-E1B3-17E64AF5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81" y="461665"/>
            <a:ext cx="8410885" cy="6337257"/>
          </a:xfrm>
          <a:prstGeom prst="rect">
            <a:avLst/>
          </a:prstGeom>
          <a:ln>
            <a:noFill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9F6A7B-13A7-AC0B-7DCD-FDE073DC4F77}"/>
              </a:ext>
            </a:extLst>
          </p:cNvPr>
          <p:cNvCxnSpPr>
            <a:cxnSpLocks/>
          </p:cNvCxnSpPr>
          <p:nvPr/>
        </p:nvCxnSpPr>
        <p:spPr>
          <a:xfrm>
            <a:off x="2799822" y="5376346"/>
            <a:ext cx="7184437" cy="0"/>
          </a:xfrm>
          <a:prstGeom prst="line">
            <a:avLst/>
          </a:prstGeom>
          <a:ln w="50800">
            <a:solidFill>
              <a:schemeClr val="tx1">
                <a:alpha val="46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29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B4F33F-417C-372E-2B20-DD3B7185BD6D}"/>
              </a:ext>
            </a:extLst>
          </p:cNvPr>
          <p:cNvSpPr txBox="1"/>
          <p:nvPr/>
        </p:nvSpPr>
        <p:spPr>
          <a:xfrm>
            <a:off x="12028" y="0"/>
            <a:ext cx="3653210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Next discussion assignment: IPCC Panel Discussion on mitigating climate change through demand side reductions</a:t>
            </a:r>
            <a:endParaRPr lang="en-US" sz="24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A9986-3921-731C-CABD-845984EE2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12"/>
          <a:stretch/>
        </p:blipFill>
        <p:spPr>
          <a:xfrm>
            <a:off x="3665237" y="220420"/>
            <a:ext cx="8514736" cy="32085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90C589-7984-6395-F200-F951F3882455}"/>
              </a:ext>
            </a:extLst>
          </p:cNvPr>
          <p:cNvGrpSpPr/>
          <p:nvPr/>
        </p:nvGrpSpPr>
        <p:grpSpPr>
          <a:xfrm>
            <a:off x="6243336" y="3842541"/>
            <a:ext cx="3325599" cy="2972908"/>
            <a:chOff x="3506187" y="3691888"/>
            <a:chExt cx="3325599" cy="29729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B4D0C9-3E41-48AA-0C0F-2FDE3618E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24" t="32920" r="38528" b="12331"/>
            <a:stretch/>
          </p:blipFill>
          <p:spPr>
            <a:xfrm>
              <a:off x="3506187" y="3691888"/>
              <a:ext cx="3325599" cy="200174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F8D5BD-2A75-D636-3FD5-B28971DEB631}"/>
                </a:ext>
              </a:extLst>
            </p:cNvPr>
            <p:cNvSpPr txBox="1"/>
            <p:nvPr/>
          </p:nvSpPr>
          <p:spPr>
            <a:xfrm>
              <a:off x="3745431" y="5833799"/>
              <a:ext cx="30863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Shreya Some, Asia Institute of Technology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0974B4-A936-3731-C652-18DA127998FB}"/>
              </a:ext>
            </a:extLst>
          </p:cNvPr>
          <p:cNvGrpSpPr/>
          <p:nvPr/>
        </p:nvGrpSpPr>
        <p:grpSpPr>
          <a:xfrm>
            <a:off x="3247693" y="3885092"/>
            <a:ext cx="2727297" cy="2986181"/>
            <a:chOff x="507957" y="3691888"/>
            <a:chExt cx="2727297" cy="29861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9BCEE8-F289-745C-569E-B7A95F903BC7}"/>
                </a:ext>
              </a:extLst>
            </p:cNvPr>
            <p:cNvSpPr txBox="1"/>
            <p:nvPr/>
          </p:nvSpPr>
          <p:spPr>
            <a:xfrm>
              <a:off x="507957" y="5847072"/>
              <a:ext cx="272729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David McCollum, Oak Ridge </a:t>
              </a:r>
              <a:r>
                <a:rPr lang="en-US" sz="2400" dirty="0" err="1"/>
                <a:t>Nat’l</a:t>
              </a:r>
              <a:r>
                <a:rPr lang="en-US" sz="2400" dirty="0"/>
                <a:t> Lab 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6D2882-7737-65B2-46DC-5D082D85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957" y="3691888"/>
              <a:ext cx="2432076" cy="200174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0EC98A-5F6B-A2F8-0A51-AF69936E4557}"/>
              </a:ext>
            </a:extLst>
          </p:cNvPr>
          <p:cNvGrpSpPr/>
          <p:nvPr/>
        </p:nvGrpSpPr>
        <p:grpSpPr>
          <a:xfrm>
            <a:off x="525016" y="3907545"/>
            <a:ext cx="2727296" cy="2907904"/>
            <a:chOff x="7235794" y="3616730"/>
            <a:chExt cx="2727296" cy="2907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0F25E6-4969-98C1-FD17-E2E2D20CF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6035" y="3616730"/>
              <a:ext cx="1910773" cy="20076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9676F5-F577-88A7-12EC-EF77C3AC641E}"/>
                </a:ext>
              </a:extLst>
            </p:cNvPr>
            <p:cNvSpPr txBox="1"/>
            <p:nvPr/>
          </p:nvSpPr>
          <p:spPr>
            <a:xfrm>
              <a:off x="7235794" y="5693637"/>
              <a:ext cx="272729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/>
                <a:t>Joyashree</a:t>
              </a:r>
              <a:r>
                <a:rPr lang="en-US" sz="2400" dirty="0"/>
                <a:t> Roy, Jadavpur University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837616B-7176-B43A-877D-3236EAF48C9D}"/>
              </a:ext>
            </a:extLst>
          </p:cNvPr>
          <p:cNvSpPr txBox="1"/>
          <p:nvPr/>
        </p:nvSpPr>
        <p:spPr>
          <a:xfrm>
            <a:off x="10135480" y="5984451"/>
            <a:ext cx="1908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Nick Eyre, Oxford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9AF480-4DEF-1F41-B671-B31FC4FDC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756" y="3834181"/>
            <a:ext cx="2215188" cy="21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5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2656BF-F040-78AA-E954-8F3C56D44CAB}"/>
              </a:ext>
            </a:extLst>
          </p:cNvPr>
          <p:cNvSpPr txBox="1"/>
          <p:nvPr/>
        </p:nvSpPr>
        <p:spPr>
          <a:xfrm>
            <a:off x="0" y="1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Some interesting facts about flying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8ED387-236C-8269-CEDB-E831ADBC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672" y="654909"/>
            <a:ext cx="8956718" cy="3584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4F9C34-D3A1-A886-B9FC-60065417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4" y="4432420"/>
            <a:ext cx="8485774" cy="22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2656BF-F040-78AA-E954-8F3C56D44CAB}"/>
              </a:ext>
            </a:extLst>
          </p:cNvPr>
          <p:cNvSpPr txBox="1"/>
          <p:nvPr/>
        </p:nvSpPr>
        <p:spPr>
          <a:xfrm>
            <a:off x="0" y="1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climate impact of flying … we can quantify the CO</a:t>
            </a:r>
            <a:r>
              <a:rPr lang="en-US" sz="2400" b="1" baseline="-25000" dirty="0"/>
              <a:t>2</a:t>
            </a:r>
            <a:endParaRPr lang="en-US" sz="2400" b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4C0D684-258E-E311-9596-4E8ED05C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9" y="872809"/>
            <a:ext cx="11895122" cy="47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2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2656BF-F040-78AA-E954-8F3C56D44CAB}"/>
              </a:ext>
            </a:extLst>
          </p:cNvPr>
          <p:cNvSpPr txBox="1"/>
          <p:nvPr/>
        </p:nvSpPr>
        <p:spPr>
          <a:xfrm>
            <a:off x="0" y="1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climate impact of flying … we can quantify the CO</a:t>
            </a:r>
            <a:r>
              <a:rPr lang="en-US" sz="2400" b="1" baseline="-25000" dirty="0"/>
              <a:t>2</a:t>
            </a:r>
            <a:endParaRPr lang="en-US" sz="2400" b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4C0D684-258E-E311-9596-4E8ED05C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9" y="872809"/>
            <a:ext cx="11895122" cy="4798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7F890F-0C80-0C2F-93BD-EC19FA3BA23A}"/>
              </a:ext>
            </a:extLst>
          </p:cNvPr>
          <p:cNvSpPr txBox="1"/>
          <p:nvPr/>
        </p:nvSpPr>
        <p:spPr>
          <a:xfrm>
            <a:off x="1121376" y="3565609"/>
            <a:ext cx="335177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Is 5.4 metric tons a lot? </a:t>
            </a:r>
          </a:p>
        </p:txBody>
      </p:sp>
    </p:spTree>
    <p:extLst>
      <p:ext uri="{BB962C8B-B14F-4D97-AF65-F5344CB8AC3E}">
        <p14:creationId xmlns:p14="http://schemas.microsoft.com/office/powerpoint/2010/main" val="215780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2656BF-F040-78AA-E954-8F3C56D44CAB}"/>
              </a:ext>
            </a:extLst>
          </p:cNvPr>
          <p:cNvSpPr txBox="1"/>
          <p:nvPr/>
        </p:nvSpPr>
        <p:spPr>
          <a:xfrm>
            <a:off x="0" y="1"/>
            <a:ext cx="121919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 climate impact of flying … we can quantify the CO</a:t>
            </a:r>
            <a:r>
              <a:rPr lang="en-US" sz="2400" b="1" baseline="-25000" dirty="0"/>
              <a:t>2</a:t>
            </a:r>
            <a:endParaRPr lang="en-US" sz="2400" b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4C0D684-258E-E311-9596-4E8ED05C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9" y="872809"/>
            <a:ext cx="11895122" cy="4798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7F890F-0C80-0C2F-93BD-EC19FA3BA23A}"/>
              </a:ext>
            </a:extLst>
          </p:cNvPr>
          <p:cNvSpPr txBox="1"/>
          <p:nvPr/>
        </p:nvSpPr>
        <p:spPr>
          <a:xfrm>
            <a:off x="1121376" y="3565609"/>
            <a:ext cx="335177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Is 5.4 metric tons a lot?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607CA7-9459-257A-1E8B-3AA7DB499C25}"/>
              </a:ext>
            </a:extLst>
          </p:cNvPr>
          <p:cNvGrpSpPr>
            <a:grpSpLocks noChangeAspect="1"/>
          </p:cNvGrpSpPr>
          <p:nvPr/>
        </p:nvGrpSpPr>
        <p:grpSpPr>
          <a:xfrm>
            <a:off x="1223244" y="4438417"/>
            <a:ext cx="3148034" cy="583529"/>
            <a:chOff x="3330938" y="5081341"/>
            <a:chExt cx="8012252" cy="148517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F674B0-BCAF-07D5-BFA4-BB489E029AAC}"/>
                </a:ext>
              </a:extLst>
            </p:cNvPr>
            <p:cNvGrpSpPr/>
            <p:nvPr/>
          </p:nvGrpSpPr>
          <p:grpSpPr>
            <a:xfrm>
              <a:off x="3330938" y="5081341"/>
              <a:ext cx="4768126" cy="1485174"/>
              <a:chOff x="3330938" y="5081341"/>
              <a:chExt cx="4768126" cy="1485174"/>
            </a:xfrm>
          </p:grpSpPr>
          <p:pic>
            <p:nvPicPr>
              <p:cNvPr id="7" name="Picture 2" descr="Hippo Facts, History, Useful Information and Amazing Pictures">
                <a:extLst>
                  <a:ext uri="{FF2B5EF4-FFF2-40B4-BE49-F238E27FC236}">
                    <a16:creationId xmlns:a16="http://schemas.microsoft.com/office/drawing/2014/main" id="{30E61621-5460-2BEB-9874-F59BC8D8C0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1" r="24800"/>
              <a:stretch/>
            </p:blipFill>
            <p:spPr bwMode="auto">
              <a:xfrm>
                <a:off x="3330938" y="5085680"/>
                <a:ext cx="1524000" cy="1476680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Hippo Facts, History, Useful Information and Amazing Pictures">
                <a:extLst>
                  <a:ext uri="{FF2B5EF4-FFF2-40B4-BE49-F238E27FC236}">
                    <a16:creationId xmlns:a16="http://schemas.microsoft.com/office/drawing/2014/main" id="{43A7240B-51B6-237A-15F2-482467B5F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1" r="24800"/>
              <a:stretch/>
            </p:blipFill>
            <p:spPr bwMode="auto">
              <a:xfrm>
                <a:off x="4921176" y="5081341"/>
                <a:ext cx="1524000" cy="1476680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Hippo Facts, History, Useful Information and Amazing Pictures">
                <a:extLst>
                  <a:ext uri="{FF2B5EF4-FFF2-40B4-BE49-F238E27FC236}">
                    <a16:creationId xmlns:a16="http://schemas.microsoft.com/office/drawing/2014/main" id="{B893CDAB-4242-577A-8907-1C7A60C840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1" r="24800"/>
              <a:stretch/>
            </p:blipFill>
            <p:spPr bwMode="auto">
              <a:xfrm>
                <a:off x="6575064" y="5089835"/>
                <a:ext cx="1524000" cy="1476680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Hippo Facts, History, Useful Information and Amazing Pictures">
              <a:extLst>
                <a:ext uri="{FF2B5EF4-FFF2-40B4-BE49-F238E27FC236}">
                  <a16:creationId xmlns:a16="http://schemas.microsoft.com/office/drawing/2014/main" id="{D84EE5BB-1695-D94A-73F8-AB1AE5041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" r="24800"/>
            <a:stretch/>
          </p:blipFill>
          <p:spPr bwMode="auto">
            <a:xfrm>
              <a:off x="8177659" y="5089835"/>
              <a:ext cx="1524000" cy="147668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ippo Facts, History, Useful Information and Amazing Pictures">
              <a:extLst>
                <a:ext uri="{FF2B5EF4-FFF2-40B4-BE49-F238E27FC236}">
                  <a16:creationId xmlns:a16="http://schemas.microsoft.com/office/drawing/2014/main" id="{62D99CA1-BFDE-193A-6F4B-07B3C5E2CF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" r="24800"/>
            <a:stretch/>
          </p:blipFill>
          <p:spPr bwMode="auto">
            <a:xfrm>
              <a:off x="9819190" y="5089835"/>
              <a:ext cx="1524000" cy="147668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463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C17354-5AD5-ADE9-E069-8244DAFAC62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Let’s compare to the per-capita budget needed to avoid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400" b="1" dirty="0"/>
                  <a:t> warming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C17354-5AD5-ADE9-E069-8244DAFAC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25E9B49-C07E-E031-5C2F-352DE822A532}"/>
              </a:ext>
            </a:extLst>
          </p:cNvPr>
          <p:cNvCxnSpPr>
            <a:cxnSpLocks/>
          </p:cNvCxnSpPr>
          <p:nvPr/>
        </p:nvCxnSpPr>
        <p:spPr>
          <a:xfrm flipH="1">
            <a:off x="3650673" y="3819394"/>
            <a:ext cx="3656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DE0F8E-BF78-874B-BB9D-62665822FBBE}"/>
              </a:ext>
            </a:extLst>
          </p:cNvPr>
          <p:cNvCxnSpPr>
            <a:cxnSpLocks/>
          </p:cNvCxnSpPr>
          <p:nvPr/>
        </p:nvCxnSpPr>
        <p:spPr>
          <a:xfrm flipH="1">
            <a:off x="2070100" y="4333372"/>
            <a:ext cx="5576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062AF8D-4FB7-9E95-DC08-8E638EDF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42" y="515135"/>
            <a:ext cx="7809603" cy="618631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C871BF7-F1D9-67B9-26BC-218689C8AA63}"/>
              </a:ext>
            </a:extLst>
          </p:cNvPr>
          <p:cNvGrpSpPr/>
          <p:nvPr/>
        </p:nvGrpSpPr>
        <p:grpSpPr>
          <a:xfrm>
            <a:off x="7870189" y="872332"/>
            <a:ext cx="3291712" cy="2835797"/>
            <a:chOff x="7824486" y="891251"/>
            <a:chExt cx="5568773" cy="2835797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E26E61FA-6C6C-9B46-75F9-880DF03A9006}"/>
                </a:ext>
              </a:extLst>
            </p:cNvPr>
            <p:cNvSpPr/>
            <p:nvPr/>
          </p:nvSpPr>
          <p:spPr>
            <a:xfrm>
              <a:off x="7824486" y="891251"/>
              <a:ext cx="243068" cy="283579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9F1B5B-B192-ECF2-096F-F76BCAAB69DF}"/>
                </a:ext>
              </a:extLst>
            </p:cNvPr>
            <p:cNvSpPr txBox="1"/>
            <p:nvPr/>
          </p:nvSpPr>
          <p:spPr>
            <a:xfrm>
              <a:off x="8067554" y="2073958"/>
              <a:ext cx="53257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Carbon Privilege </a:t>
              </a:r>
              <a:r>
                <a:rPr lang="en-US" sz="2000" b="1" dirty="0"/>
                <a:t>= </a:t>
              </a:r>
              <a:r>
                <a:rPr lang="en-US" sz="2000" dirty="0"/>
                <a:t>16 </a:t>
              </a:r>
              <a:r>
                <a:rPr lang="en-US" sz="2000" dirty="0" err="1"/>
                <a:t>GtC</a:t>
              </a:r>
              <a:r>
                <a:rPr lang="en-US" sz="2000" dirty="0"/>
                <a:t>/</a:t>
              </a:r>
              <a:r>
                <a:rPr lang="en-US" sz="2000" dirty="0" err="1"/>
                <a:t>yr</a:t>
              </a:r>
              <a:endParaRPr lang="en-US" sz="2000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433E783-735B-2238-A310-E17DEB2514EF}"/>
              </a:ext>
            </a:extLst>
          </p:cNvPr>
          <p:cNvCxnSpPr/>
          <p:nvPr/>
        </p:nvCxnSpPr>
        <p:spPr>
          <a:xfrm>
            <a:off x="4282633" y="3819394"/>
            <a:ext cx="6030410" cy="0"/>
          </a:xfrm>
          <a:prstGeom prst="line">
            <a:avLst/>
          </a:prstGeom>
          <a:ln w="50800">
            <a:solidFill>
              <a:schemeClr val="tx1">
                <a:alpha val="46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EAE88C-2145-EDF4-4EE5-55EA68A6BD7A}"/>
              </a:ext>
            </a:extLst>
          </p:cNvPr>
          <p:cNvGrpSpPr>
            <a:grpSpLocks noChangeAspect="1"/>
          </p:cNvGrpSpPr>
          <p:nvPr/>
        </p:nvGrpSpPr>
        <p:grpSpPr>
          <a:xfrm>
            <a:off x="7775196" y="3998959"/>
            <a:ext cx="3148034" cy="583529"/>
            <a:chOff x="3330938" y="5081341"/>
            <a:chExt cx="8012252" cy="148517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E849D3B-7D41-106E-BFC2-EEEC4DE7249E}"/>
                </a:ext>
              </a:extLst>
            </p:cNvPr>
            <p:cNvGrpSpPr/>
            <p:nvPr/>
          </p:nvGrpSpPr>
          <p:grpSpPr>
            <a:xfrm>
              <a:off x="3330938" y="5081341"/>
              <a:ext cx="4768126" cy="1485174"/>
              <a:chOff x="3330938" y="5081341"/>
              <a:chExt cx="4768126" cy="1485174"/>
            </a:xfrm>
          </p:grpSpPr>
          <p:pic>
            <p:nvPicPr>
              <p:cNvPr id="51" name="Picture 2" descr="Hippo Facts, History, Useful Information and Amazing Pictures">
                <a:extLst>
                  <a:ext uri="{FF2B5EF4-FFF2-40B4-BE49-F238E27FC236}">
                    <a16:creationId xmlns:a16="http://schemas.microsoft.com/office/drawing/2014/main" id="{9D419BEA-B66B-8BD0-91CA-8E00F7D1E9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1" r="24800"/>
              <a:stretch/>
            </p:blipFill>
            <p:spPr bwMode="auto">
              <a:xfrm>
                <a:off x="3330938" y="5085680"/>
                <a:ext cx="1524000" cy="1476680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Hippo Facts, History, Useful Information and Amazing Pictures">
                <a:extLst>
                  <a:ext uri="{FF2B5EF4-FFF2-40B4-BE49-F238E27FC236}">
                    <a16:creationId xmlns:a16="http://schemas.microsoft.com/office/drawing/2014/main" id="{F345730B-53FB-C316-E002-C8F8CFE10D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1" r="24800"/>
              <a:stretch/>
            </p:blipFill>
            <p:spPr bwMode="auto">
              <a:xfrm>
                <a:off x="4921176" y="5081341"/>
                <a:ext cx="1524000" cy="1476680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Hippo Facts, History, Useful Information and Amazing Pictures">
                <a:extLst>
                  <a:ext uri="{FF2B5EF4-FFF2-40B4-BE49-F238E27FC236}">
                    <a16:creationId xmlns:a16="http://schemas.microsoft.com/office/drawing/2014/main" id="{0BD23C14-2B78-DED3-578B-CA9427A319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1" r="24800"/>
              <a:stretch/>
            </p:blipFill>
            <p:spPr bwMode="auto">
              <a:xfrm>
                <a:off x="6575064" y="5089835"/>
                <a:ext cx="1524000" cy="1476680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2" descr="Hippo Facts, History, Useful Information and Amazing Pictures">
              <a:extLst>
                <a:ext uri="{FF2B5EF4-FFF2-40B4-BE49-F238E27FC236}">
                  <a16:creationId xmlns:a16="http://schemas.microsoft.com/office/drawing/2014/main" id="{7E9DA809-829D-3454-A90C-082213698D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" r="24800"/>
            <a:stretch/>
          </p:blipFill>
          <p:spPr bwMode="auto">
            <a:xfrm>
              <a:off x="8177659" y="5089835"/>
              <a:ext cx="1524000" cy="147668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Hippo Facts, History, Useful Information and Amazing Pictures">
              <a:extLst>
                <a:ext uri="{FF2B5EF4-FFF2-40B4-BE49-F238E27FC236}">
                  <a16:creationId xmlns:a16="http://schemas.microsoft.com/office/drawing/2014/main" id="{3E82EE68-77E1-895B-E21B-FFAC34CA11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1" r="24800"/>
            <a:stretch/>
          </p:blipFill>
          <p:spPr bwMode="auto">
            <a:xfrm>
              <a:off x="9819190" y="5089835"/>
              <a:ext cx="1524000" cy="147668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A4E15-B5D1-2109-09AA-294D801B71C2}"/>
              </a:ext>
            </a:extLst>
          </p:cNvPr>
          <p:cNvSpPr txBox="1"/>
          <p:nvPr/>
        </p:nvSpPr>
        <p:spPr>
          <a:xfrm>
            <a:off x="8194645" y="4632621"/>
            <a:ext cx="2940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Seatac</a:t>
            </a:r>
            <a:r>
              <a:rPr lang="en-US" sz="2400" dirty="0"/>
              <a:t> &lt;-&gt; </a:t>
            </a:r>
            <a:r>
              <a:rPr lang="en-US" sz="2400" dirty="0" err="1"/>
              <a:t>Bankok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708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Delta isn’t the only organization that stands to benefit from getting people to fly</a:t>
            </a:r>
            <a:endParaRPr lang="en-US" sz="24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185BC-8D6F-AD7E-1BB2-D8DC4FE1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5" y="535807"/>
            <a:ext cx="7772400" cy="62137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795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Delta isn’t the only organization that stands to benefit from enticing people to fly</a:t>
            </a:r>
            <a:endParaRPr lang="en-US" sz="24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185BC-8D6F-AD7E-1BB2-D8DC4FE1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5" y="535807"/>
            <a:ext cx="7772400" cy="6213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709D6-B571-214D-4313-62750665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71" y="1289050"/>
            <a:ext cx="6921500" cy="4279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796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Delta isn’t the only organization that stands to benefit from enticing people to fly</a:t>
            </a:r>
            <a:endParaRPr lang="en-US" sz="24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185BC-8D6F-AD7E-1BB2-D8DC4FE1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5" y="535807"/>
            <a:ext cx="7772400" cy="6213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709D6-B571-214D-4313-62750665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71" y="1289050"/>
            <a:ext cx="6921500" cy="4279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9AD20A-B382-7D71-A0F8-B1032284CF19}"/>
              </a:ext>
            </a:extLst>
          </p:cNvPr>
          <p:cNvSpPr txBox="1"/>
          <p:nvPr/>
        </p:nvSpPr>
        <p:spPr>
          <a:xfrm>
            <a:off x="5616148" y="3429000"/>
            <a:ext cx="6141308" cy="120032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does it function? (Or: What is its goal?)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Who does it benefit?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Where is the power?</a:t>
            </a:r>
          </a:p>
        </p:txBody>
      </p:sp>
    </p:spTree>
    <p:extLst>
      <p:ext uri="{BB962C8B-B14F-4D97-AF65-F5344CB8AC3E}">
        <p14:creationId xmlns:p14="http://schemas.microsoft.com/office/powerpoint/2010/main" val="1235332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530</Words>
  <Application>Microsoft Macintosh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 N</cp:lastModifiedBy>
  <cp:revision>60</cp:revision>
  <dcterms:created xsi:type="dcterms:W3CDTF">2024-09-15T17:38:41Z</dcterms:created>
  <dcterms:modified xsi:type="dcterms:W3CDTF">2024-09-25T17:45:42Z</dcterms:modified>
</cp:coreProperties>
</file>